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PT Sans Narrow" panose="020B0604020202020204" charset="0"/>
      <p:regular r:id="rId19"/>
      <p:bold r:id="rId20"/>
    </p:embeddedFont>
    <p:embeddedFont>
      <p:font typeface="Open Sans"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2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15010356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83163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Van</a:t>
            </a:r>
          </a:p>
        </p:txBody>
      </p:sp>
    </p:spTree>
    <p:extLst>
      <p:ext uri="{BB962C8B-B14F-4D97-AF65-F5344CB8AC3E}">
        <p14:creationId xmlns:p14="http://schemas.microsoft.com/office/powerpoint/2010/main" val="3527530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Nichols</a:t>
            </a:r>
          </a:p>
        </p:txBody>
      </p:sp>
    </p:spTree>
    <p:extLst>
      <p:ext uri="{BB962C8B-B14F-4D97-AF65-F5344CB8AC3E}">
        <p14:creationId xmlns:p14="http://schemas.microsoft.com/office/powerpoint/2010/main" val="2799068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Nichols</a:t>
            </a:r>
          </a:p>
        </p:txBody>
      </p:sp>
    </p:spTree>
    <p:extLst>
      <p:ext uri="{BB962C8B-B14F-4D97-AF65-F5344CB8AC3E}">
        <p14:creationId xmlns:p14="http://schemas.microsoft.com/office/powerpoint/2010/main" val="3181827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Matthews</a:t>
            </a:r>
          </a:p>
        </p:txBody>
      </p:sp>
    </p:spTree>
    <p:extLst>
      <p:ext uri="{BB962C8B-B14F-4D97-AF65-F5344CB8AC3E}">
        <p14:creationId xmlns:p14="http://schemas.microsoft.com/office/powerpoint/2010/main" val="1793285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Matthews</a:t>
            </a:r>
          </a:p>
        </p:txBody>
      </p:sp>
    </p:spTree>
    <p:extLst>
      <p:ext uri="{BB962C8B-B14F-4D97-AF65-F5344CB8AC3E}">
        <p14:creationId xmlns:p14="http://schemas.microsoft.com/office/powerpoint/2010/main" val="1086128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Jackie</a:t>
            </a:r>
          </a:p>
        </p:txBody>
      </p:sp>
    </p:spTree>
    <p:extLst>
      <p:ext uri="{BB962C8B-B14F-4D97-AF65-F5344CB8AC3E}">
        <p14:creationId xmlns:p14="http://schemas.microsoft.com/office/powerpoint/2010/main" val="4246436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8689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Denman</a:t>
            </a:r>
          </a:p>
        </p:txBody>
      </p:sp>
    </p:spTree>
    <p:extLst>
      <p:ext uri="{BB962C8B-B14F-4D97-AF65-F5344CB8AC3E}">
        <p14:creationId xmlns:p14="http://schemas.microsoft.com/office/powerpoint/2010/main" val="224794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Denman</a:t>
            </a:r>
          </a:p>
        </p:txBody>
      </p:sp>
    </p:spTree>
    <p:extLst>
      <p:ext uri="{BB962C8B-B14F-4D97-AF65-F5344CB8AC3E}">
        <p14:creationId xmlns:p14="http://schemas.microsoft.com/office/powerpoint/2010/main" val="92897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Denman</a:t>
            </a:r>
          </a:p>
        </p:txBody>
      </p:sp>
    </p:spTree>
    <p:extLst>
      <p:ext uri="{BB962C8B-B14F-4D97-AF65-F5344CB8AC3E}">
        <p14:creationId xmlns:p14="http://schemas.microsoft.com/office/powerpoint/2010/main" val="1556317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Harr</a:t>
            </a:r>
          </a:p>
        </p:txBody>
      </p:sp>
    </p:spTree>
    <p:extLst>
      <p:ext uri="{BB962C8B-B14F-4D97-AF65-F5344CB8AC3E}">
        <p14:creationId xmlns:p14="http://schemas.microsoft.com/office/powerpoint/2010/main" val="2022247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Harr</a:t>
            </a:r>
          </a:p>
        </p:txBody>
      </p:sp>
    </p:spTree>
    <p:extLst>
      <p:ext uri="{BB962C8B-B14F-4D97-AF65-F5344CB8AC3E}">
        <p14:creationId xmlns:p14="http://schemas.microsoft.com/office/powerpoint/2010/main" val="2800079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Harr</a:t>
            </a:r>
          </a:p>
        </p:txBody>
      </p:sp>
    </p:spTree>
    <p:extLst>
      <p:ext uri="{BB962C8B-B14F-4D97-AF65-F5344CB8AC3E}">
        <p14:creationId xmlns:p14="http://schemas.microsoft.com/office/powerpoint/2010/main" val="3824090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Brandom </a:t>
            </a:r>
          </a:p>
        </p:txBody>
      </p:sp>
    </p:spTree>
    <p:extLst>
      <p:ext uri="{BB962C8B-B14F-4D97-AF65-F5344CB8AC3E}">
        <p14:creationId xmlns:p14="http://schemas.microsoft.com/office/powerpoint/2010/main" val="2957797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Van</a:t>
            </a:r>
          </a:p>
        </p:txBody>
      </p:sp>
    </p:spTree>
    <p:extLst>
      <p:ext uri="{BB962C8B-B14F-4D97-AF65-F5344CB8AC3E}">
        <p14:creationId xmlns:p14="http://schemas.microsoft.com/office/powerpoint/2010/main" val="346988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199"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199"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3"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0"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399"/>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4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599" cy="1538399"/>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599"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899"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899"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599"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499"/>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199"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799"/>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707399"/>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599"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wcpss.net/Page/13046"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399"/>
          </a:xfrm>
          <a:prstGeom prst="rect">
            <a:avLst/>
          </a:prstGeom>
        </p:spPr>
        <p:txBody>
          <a:bodyPr lIns="91425" tIns="91425" rIns="91425" bIns="91425" anchor="b" anchorCtr="0">
            <a:noAutofit/>
          </a:bodyPr>
          <a:lstStyle/>
          <a:p>
            <a:pPr lvl="0">
              <a:spcBef>
                <a:spcPts val="0"/>
              </a:spcBef>
              <a:buNone/>
            </a:pPr>
            <a:r>
              <a:rPr lang="en"/>
              <a:t>BYOD at GHES</a:t>
            </a:r>
          </a:p>
        </p:txBody>
      </p:sp>
      <p:sp>
        <p:nvSpPr>
          <p:cNvPr id="67" name="Shape 67"/>
          <p:cNvSpPr txBox="1">
            <a:spLocks noGrp="1"/>
          </p:cNvSpPr>
          <p:nvPr>
            <p:ph type="subTitle" idx="1"/>
          </p:nvPr>
        </p:nvSpPr>
        <p:spPr>
          <a:xfrm>
            <a:off x="2137225" y="2850039"/>
            <a:ext cx="4870499" cy="792600"/>
          </a:xfrm>
          <a:prstGeom prst="rect">
            <a:avLst/>
          </a:prstGeom>
        </p:spPr>
        <p:txBody>
          <a:bodyPr lIns="91425" tIns="91425" rIns="91425" bIns="91425" anchor="t" anchorCtr="0">
            <a:noAutofit/>
          </a:bodyPr>
          <a:lstStyle/>
          <a:p>
            <a:pPr lvl="0">
              <a:spcBef>
                <a:spcPts val="0"/>
              </a:spcBef>
              <a:buNone/>
            </a:pPr>
            <a:r>
              <a:rPr lang="en"/>
              <a:t>Parent Information</a:t>
            </a:r>
          </a:p>
        </p:txBody>
      </p:sp>
      <p:sp>
        <p:nvSpPr>
          <p:cNvPr id="68" name="Shape 68"/>
          <p:cNvSpPr txBox="1"/>
          <p:nvPr/>
        </p:nvSpPr>
        <p:spPr>
          <a:xfrm>
            <a:off x="2137225" y="4357575"/>
            <a:ext cx="5030100" cy="586800"/>
          </a:xfrm>
          <a:prstGeom prst="rect">
            <a:avLst/>
          </a:prstGeom>
          <a:noFill/>
          <a:ln>
            <a:noFill/>
          </a:ln>
        </p:spPr>
        <p:txBody>
          <a:bodyPr lIns="91425" tIns="91425" rIns="91425" bIns="91425" anchor="t" anchorCtr="0">
            <a:noAutofit/>
          </a:bodyPr>
          <a:lstStyle/>
          <a:p>
            <a:pPr lvl="0">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rtl="0">
              <a:spcBef>
                <a:spcPts val="0"/>
              </a:spcBef>
              <a:buNone/>
            </a:pPr>
            <a:r>
              <a:rPr lang="en"/>
              <a:t>When does this program start?</a:t>
            </a:r>
          </a:p>
        </p:txBody>
      </p:sp>
      <p:sp>
        <p:nvSpPr>
          <p:cNvPr id="124" name="Shape 124"/>
          <p:cNvSpPr txBox="1">
            <a:spLocks noGrp="1"/>
          </p:cNvSpPr>
          <p:nvPr>
            <p:ph type="body" idx="1"/>
          </p:nvPr>
        </p:nvSpPr>
        <p:spPr>
          <a:xfrm>
            <a:off x="311700" y="1428825"/>
            <a:ext cx="8520600" cy="3271200"/>
          </a:xfrm>
          <a:prstGeom prst="rect">
            <a:avLst/>
          </a:prstGeom>
        </p:spPr>
        <p:txBody>
          <a:bodyPr lIns="91425" tIns="91425" rIns="91425" bIns="91425" anchor="t" anchorCtr="0">
            <a:noAutofit/>
          </a:bodyPr>
          <a:lstStyle/>
          <a:p>
            <a:pPr marL="457200" lvl="0" indent="-381000" rtl="0">
              <a:lnSpc>
                <a:spcPct val="150000"/>
              </a:lnSpc>
              <a:spcBef>
                <a:spcPts val="0"/>
              </a:spcBef>
              <a:buSzPct val="100000"/>
            </a:pPr>
            <a:r>
              <a:rPr lang="en" sz="2400"/>
              <a:t>FIVE classes will pilot this program starting April 11, 2016</a:t>
            </a:r>
          </a:p>
          <a:p>
            <a:pPr marL="457200" lvl="0" indent="-381000" rtl="0">
              <a:lnSpc>
                <a:spcPct val="150000"/>
              </a:lnSpc>
              <a:spcBef>
                <a:spcPts val="0"/>
              </a:spcBef>
              <a:buSzPct val="100000"/>
            </a:pPr>
            <a:r>
              <a:rPr lang="en" sz="2400"/>
              <a:t>More classes will be added in the fall of 2016</a:t>
            </a:r>
          </a:p>
          <a:p>
            <a:pPr marL="457200" lvl="0" indent="-381000" rtl="0">
              <a:lnSpc>
                <a:spcPct val="150000"/>
              </a:lnSpc>
              <a:spcBef>
                <a:spcPts val="0"/>
              </a:spcBef>
              <a:buSzPct val="100000"/>
            </a:pPr>
            <a:r>
              <a:rPr lang="en" sz="2400"/>
              <a:t>The goal is to have ALL classes participating in BYOD by Spring of 2017!</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707400"/>
          </a:xfrm>
          <a:prstGeom prst="rect">
            <a:avLst/>
          </a:prstGeom>
        </p:spPr>
        <p:txBody>
          <a:bodyPr lIns="91425" tIns="91425" rIns="91425" bIns="91425" anchor="ctr" anchorCtr="0">
            <a:noAutofit/>
          </a:bodyPr>
          <a:lstStyle/>
          <a:p>
            <a:pPr lvl="0" algn="ctr">
              <a:spcBef>
                <a:spcPts val="0"/>
              </a:spcBef>
              <a:buNone/>
            </a:pPr>
            <a:r>
              <a:rPr lang="en"/>
              <a:t>Safety First...Show Self Control!</a:t>
            </a:r>
          </a:p>
        </p:txBody>
      </p:sp>
      <p:sp>
        <p:nvSpPr>
          <p:cNvPr id="130" name="Shape 130"/>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381000" rtl="0">
              <a:spcBef>
                <a:spcPts val="0"/>
              </a:spcBef>
              <a:buSzPct val="100000"/>
            </a:pPr>
            <a:r>
              <a:rPr lang="en" sz="2400"/>
              <a:t>Close the screen or shutdown devices when asked</a:t>
            </a:r>
          </a:p>
          <a:p>
            <a:pPr marL="457200" lvl="0" indent="-381000" rtl="0">
              <a:spcBef>
                <a:spcPts val="0"/>
              </a:spcBef>
              <a:buSzPct val="100000"/>
            </a:pPr>
            <a:r>
              <a:rPr lang="en" sz="2400"/>
              <a:t>Use only apps, files or internet sites approved by teachers</a:t>
            </a:r>
          </a:p>
          <a:p>
            <a:pPr marL="457200" lvl="0" indent="-381000" rtl="0">
              <a:spcBef>
                <a:spcPts val="0"/>
              </a:spcBef>
              <a:buSzPct val="100000"/>
            </a:pPr>
            <a:r>
              <a:rPr lang="en" sz="2400"/>
              <a:t>Do not print without permission</a:t>
            </a:r>
          </a:p>
          <a:p>
            <a:pPr marL="457200" lvl="0" indent="-381000" rtl="0">
              <a:spcBef>
                <a:spcPts val="0"/>
              </a:spcBef>
              <a:buSzPct val="100000"/>
            </a:pPr>
            <a:r>
              <a:rPr lang="en" sz="2400"/>
              <a:t>No personal texting (not even between parent and child)</a:t>
            </a:r>
          </a:p>
          <a:p>
            <a:pPr lvl="0" rtl="0">
              <a:spcBef>
                <a:spcPts val="0"/>
              </a:spcBef>
              <a:buNone/>
            </a:pPr>
            <a:endParaRPr sz="2400"/>
          </a:p>
          <a:p>
            <a:pPr lvl="0">
              <a:spcBef>
                <a:spcPts val="0"/>
              </a:spcBef>
              <a:buNone/>
            </a:pP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600" cy="1118100"/>
          </a:xfrm>
          <a:prstGeom prst="rect">
            <a:avLst/>
          </a:prstGeom>
        </p:spPr>
        <p:txBody>
          <a:bodyPr lIns="91425" tIns="91425" rIns="91425" bIns="91425" anchor="t" anchorCtr="0">
            <a:noAutofit/>
          </a:bodyPr>
          <a:lstStyle/>
          <a:p>
            <a:pPr lvl="0" algn="ctr">
              <a:spcBef>
                <a:spcPts val="0"/>
              </a:spcBef>
              <a:buNone/>
            </a:pPr>
            <a:r>
              <a:rPr lang="en"/>
              <a:t>Only Your Best...Own a Positive Attitude! Set a good example for others!</a:t>
            </a:r>
          </a:p>
        </p:txBody>
      </p:sp>
      <p:sp>
        <p:nvSpPr>
          <p:cNvPr id="136" name="Shape 136"/>
          <p:cNvSpPr txBox="1">
            <a:spLocks noGrp="1"/>
          </p:cNvSpPr>
          <p:nvPr>
            <p:ph type="body" idx="1"/>
          </p:nvPr>
        </p:nvSpPr>
        <p:spPr>
          <a:xfrm>
            <a:off x="311700" y="1722950"/>
            <a:ext cx="8520600" cy="3302700"/>
          </a:xfrm>
          <a:prstGeom prst="rect">
            <a:avLst/>
          </a:prstGeom>
        </p:spPr>
        <p:txBody>
          <a:bodyPr lIns="91425" tIns="91425" rIns="91425" bIns="91425" anchor="t" anchorCtr="0">
            <a:noAutofit/>
          </a:bodyPr>
          <a:lstStyle/>
          <a:p>
            <a:pPr marL="457200" lvl="0" indent="-381000" rtl="0">
              <a:spcBef>
                <a:spcPts val="0"/>
              </a:spcBef>
              <a:buSzPct val="100000"/>
            </a:pPr>
            <a:r>
              <a:rPr lang="en" sz="2400"/>
              <a:t>Be patient with your device when completing tasks and assignments.</a:t>
            </a:r>
          </a:p>
          <a:p>
            <a:pPr marL="457200" lvl="0" indent="-381000">
              <a:spcBef>
                <a:spcPts val="0"/>
              </a:spcBef>
              <a:buSzPct val="100000"/>
            </a:pPr>
            <a:r>
              <a:rPr lang="en" sz="2400"/>
              <a:t>Be willing to share your knowledge with others.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1153200"/>
          </a:xfrm>
          <a:prstGeom prst="rect">
            <a:avLst/>
          </a:prstGeom>
        </p:spPr>
        <p:txBody>
          <a:bodyPr lIns="91425" tIns="91425" rIns="91425" bIns="91425" anchor="t" anchorCtr="0">
            <a:noAutofit/>
          </a:bodyPr>
          <a:lstStyle/>
          <a:p>
            <a:pPr lvl="0" algn="ctr">
              <a:spcBef>
                <a:spcPts val="0"/>
              </a:spcBef>
              <a:buNone/>
            </a:pPr>
            <a:r>
              <a:rPr lang="en"/>
              <a:t>Act Responsibility...take good care of your device at all times!</a:t>
            </a:r>
          </a:p>
        </p:txBody>
      </p:sp>
      <p:sp>
        <p:nvSpPr>
          <p:cNvPr id="142" name="Shape 142"/>
          <p:cNvSpPr txBox="1">
            <a:spLocks noGrp="1"/>
          </p:cNvSpPr>
          <p:nvPr>
            <p:ph type="body" idx="1"/>
          </p:nvPr>
        </p:nvSpPr>
        <p:spPr>
          <a:xfrm>
            <a:off x="311700" y="1598225"/>
            <a:ext cx="8520600" cy="3302700"/>
          </a:xfrm>
          <a:prstGeom prst="rect">
            <a:avLst/>
          </a:prstGeom>
        </p:spPr>
        <p:txBody>
          <a:bodyPr lIns="91425" tIns="91425" rIns="91425" bIns="91425" anchor="t" anchorCtr="0">
            <a:noAutofit/>
          </a:bodyPr>
          <a:lstStyle/>
          <a:p>
            <a:pPr marL="457200" lvl="0" indent="-355600" rtl="0">
              <a:spcBef>
                <a:spcPts val="0"/>
              </a:spcBef>
              <a:buSzPct val="100000"/>
            </a:pPr>
            <a:r>
              <a:rPr lang="en" sz="2000"/>
              <a:t>Do not leave your device on campus after school</a:t>
            </a:r>
          </a:p>
          <a:p>
            <a:pPr marL="457200" lvl="0" indent="-355600" rtl="0">
              <a:spcBef>
                <a:spcPts val="0"/>
              </a:spcBef>
              <a:buSzPct val="100000"/>
            </a:pPr>
            <a:r>
              <a:rPr lang="en" sz="2000"/>
              <a:t>Do not let anyone else handle your device</a:t>
            </a:r>
          </a:p>
          <a:p>
            <a:pPr marL="457200" lvl="0" indent="-355600" rtl="0">
              <a:spcBef>
                <a:spcPts val="0"/>
              </a:spcBef>
              <a:buSzPct val="100000"/>
            </a:pPr>
            <a:r>
              <a:rPr lang="en" sz="2000"/>
              <a:t>Place it securely on a desk, table or in your lap while it’s being used</a:t>
            </a:r>
          </a:p>
          <a:p>
            <a:pPr marL="457200" lvl="0" indent="-355600" rtl="0">
              <a:spcBef>
                <a:spcPts val="0"/>
              </a:spcBef>
              <a:buSzPct val="100000"/>
            </a:pPr>
            <a:r>
              <a:rPr lang="en" sz="2000"/>
              <a:t>If inappropriate material appears on your screen, notify and show your teacher (not your classmates) immediately.</a:t>
            </a:r>
          </a:p>
          <a:p>
            <a:pPr marL="457200" lvl="0" indent="-355600">
              <a:spcBef>
                <a:spcPts val="0"/>
              </a:spcBef>
              <a:buSzPct val="100000"/>
            </a:pPr>
            <a:r>
              <a:rPr lang="en" sz="2000"/>
              <a:t>Devices will not be accepted in the front office if a student forgets his/her device.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445025"/>
            <a:ext cx="8520600" cy="1118100"/>
          </a:xfrm>
          <a:prstGeom prst="rect">
            <a:avLst/>
          </a:prstGeom>
        </p:spPr>
        <p:txBody>
          <a:bodyPr lIns="91425" tIns="91425" rIns="91425" bIns="91425" anchor="t" anchorCtr="0">
            <a:noAutofit/>
          </a:bodyPr>
          <a:lstStyle/>
          <a:p>
            <a:pPr lvl="0" algn="ctr">
              <a:spcBef>
                <a:spcPts val="0"/>
              </a:spcBef>
              <a:buNone/>
            </a:pPr>
            <a:r>
              <a:rPr lang="en"/>
              <a:t>Respect Everyone...yourself, others and our environment!</a:t>
            </a:r>
          </a:p>
        </p:txBody>
      </p:sp>
      <p:sp>
        <p:nvSpPr>
          <p:cNvPr id="148" name="Shape 148"/>
          <p:cNvSpPr txBox="1">
            <a:spLocks noGrp="1"/>
          </p:cNvSpPr>
          <p:nvPr>
            <p:ph type="body" idx="1"/>
          </p:nvPr>
        </p:nvSpPr>
        <p:spPr>
          <a:xfrm>
            <a:off x="311700" y="1668025"/>
            <a:ext cx="8520600" cy="3302700"/>
          </a:xfrm>
          <a:prstGeom prst="rect">
            <a:avLst/>
          </a:prstGeom>
        </p:spPr>
        <p:txBody>
          <a:bodyPr lIns="91425" tIns="91425" rIns="91425" bIns="91425" anchor="t" anchorCtr="0">
            <a:noAutofit/>
          </a:bodyPr>
          <a:lstStyle/>
          <a:p>
            <a:pPr marL="457200" lvl="0" indent="-228600" rtl="0">
              <a:spcBef>
                <a:spcPts val="0"/>
              </a:spcBef>
            </a:pPr>
            <a:r>
              <a:rPr lang="en"/>
              <a:t>Respect and protect the privacy of others.  Do not take or post photographs/videos of any person on campus to public or social networking sites for personal reasons.</a:t>
            </a:r>
          </a:p>
          <a:p>
            <a:pPr marL="457200" lvl="0" indent="-228600" rtl="0">
              <a:spcBef>
                <a:spcPts val="0"/>
              </a:spcBef>
            </a:pPr>
            <a:r>
              <a:rPr lang="en"/>
              <a:t>Do not bring a device to school or use a site with a known virus.</a:t>
            </a:r>
          </a:p>
          <a:p>
            <a:pPr marL="457200" lvl="0" indent="-228600" rtl="0">
              <a:spcBef>
                <a:spcPts val="0"/>
              </a:spcBef>
            </a:pPr>
            <a:r>
              <a:rPr lang="en"/>
              <a:t>Devices are only allowed to be connected to the WCPSS BYOD network. No other network is to be used while at GHE. </a:t>
            </a:r>
          </a:p>
          <a:p>
            <a:pPr marL="457200" lvl="0" indent="-228600" rtl="0">
              <a:spcBef>
                <a:spcPts val="0"/>
              </a:spcBef>
            </a:pPr>
            <a:r>
              <a:rPr lang="en"/>
              <a:t>Students are expected to follow Policy 3225 - Technology Responsible Use </a:t>
            </a:r>
            <a:r>
              <a:rPr lang="en" u="sng">
                <a:solidFill>
                  <a:schemeClr val="hlink"/>
                </a:solidFill>
                <a:hlinkClick r:id="rId3"/>
              </a:rPr>
              <a:t>http://www.wcpss.net/Page/13046</a:t>
            </a:r>
          </a:p>
          <a:p>
            <a:pPr lvl="0">
              <a:spcBef>
                <a:spcPts val="0"/>
              </a:spcBef>
              <a:buNone/>
            </a:pP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lgn="ctr">
              <a:spcBef>
                <a:spcPts val="0"/>
              </a:spcBef>
              <a:buNone/>
            </a:pPr>
            <a:r>
              <a:rPr lang="en"/>
              <a:t>Connecting to Wake BYOD WiFi</a:t>
            </a:r>
          </a:p>
        </p:txBody>
      </p:sp>
      <p:sp>
        <p:nvSpPr>
          <p:cNvPr id="154" name="Shape 154"/>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Go to the Settings menu on the BYOD device.</a:t>
            </a:r>
          </a:p>
          <a:p>
            <a:pPr marL="457200" lvl="0" indent="-228600" rtl="0">
              <a:spcBef>
                <a:spcPts val="0"/>
              </a:spcBef>
            </a:pPr>
            <a:r>
              <a:rPr lang="en"/>
              <a:t>Go to the WiFi setting menu and ensure that Wifi is enabled.</a:t>
            </a:r>
          </a:p>
          <a:p>
            <a:pPr marL="457200" lvl="0" indent="-228600" rtl="0">
              <a:spcBef>
                <a:spcPts val="0"/>
              </a:spcBef>
            </a:pPr>
            <a:r>
              <a:rPr lang="en"/>
              <a:t>Follow the directions on the device to connect to a new network. The WCPSS BYOD network name isn’t broadcasted and will not initially appear in the list of available networks.</a:t>
            </a:r>
          </a:p>
          <a:p>
            <a:pPr marL="457200" lvl="0" indent="-228600" rtl="0">
              <a:spcBef>
                <a:spcPts val="0"/>
              </a:spcBef>
            </a:pPr>
            <a:r>
              <a:rPr lang="en"/>
              <a:t>Enter WAKE-BYOD when prompted for the new network name (SSID). This network name must be entered in uppercase. There is no password or custom security settings required.</a:t>
            </a:r>
          </a:p>
          <a:p>
            <a:pPr marL="457200" lvl="0" indent="-228600">
              <a:spcBef>
                <a:spcPts val="0"/>
              </a:spcBef>
            </a:pPr>
            <a:r>
              <a:rPr lang="en"/>
              <a:t>Read and acknowledge that you agree to the terms of use for the WCPSS BYOD network.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814800"/>
            <a:ext cx="8571300" cy="942000"/>
          </a:xfrm>
          <a:prstGeom prst="rect">
            <a:avLst/>
          </a:prstGeom>
        </p:spPr>
        <p:txBody>
          <a:bodyPr lIns="91425" tIns="91425" rIns="91425" bIns="91425" anchor="ctr" anchorCtr="0">
            <a:noAutofit/>
          </a:bodyPr>
          <a:lstStyle/>
          <a:p>
            <a:pPr lvl="0">
              <a:spcBef>
                <a:spcPts val="0"/>
              </a:spcBef>
              <a:buNone/>
            </a:pPr>
            <a:r>
              <a:rPr lang="en" sz="4800"/>
              <a:t>Thank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1003650" y="1369089"/>
            <a:ext cx="7136700" cy="1022400"/>
          </a:xfrm>
          <a:prstGeom prst="rect">
            <a:avLst/>
          </a:prstGeom>
        </p:spPr>
        <p:txBody>
          <a:bodyPr lIns="91425" tIns="91425" rIns="91425" bIns="91425" anchor="b" anchorCtr="0">
            <a:noAutofit/>
          </a:bodyPr>
          <a:lstStyle/>
          <a:p>
            <a:pPr lvl="0" rtl="0">
              <a:spcBef>
                <a:spcPts val="0"/>
              </a:spcBef>
              <a:buNone/>
            </a:pPr>
            <a:r>
              <a:rPr lang="en"/>
              <a:t>Vision Statement</a:t>
            </a:r>
          </a:p>
        </p:txBody>
      </p:sp>
      <p:sp>
        <p:nvSpPr>
          <p:cNvPr id="74" name="Shape 74"/>
          <p:cNvSpPr txBox="1">
            <a:spLocks noGrp="1"/>
          </p:cNvSpPr>
          <p:nvPr>
            <p:ph type="subTitle" idx="1"/>
          </p:nvPr>
        </p:nvSpPr>
        <p:spPr>
          <a:xfrm>
            <a:off x="2136750" y="2391500"/>
            <a:ext cx="4870500" cy="1732200"/>
          </a:xfrm>
          <a:prstGeom prst="rect">
            <a:avLst/>
          </a:prstGeom>
        </p:spPr>
        <p:txBody>
          <a:bodyPr lIns="91425" tIns="91425" rIns="91425" bIns="91425" anchor="t" anchorCtr="0">
            <a:noAutofit/>
          </a:bodyPr>
          <a:lstStyle/>
          <a:p>
            <a:pPr lvl="0" algn="l" rtl="0">
              <a:spcBef>
                <a:spcPts val="0"/>
              </a:spcBef>
              <a:buNone/>
            </a:pPr>
            <a:r>
              <a:rPr lang="en" sz="1400">
                <a:solidFill>
                  <a:srgbClr val="868686"/>
                </a:solidFill>
                <a:highlight>
                  <a:srgbClr val="F6F6F6"/>
                </a:highlight>
                <a:latin typeface="Arial"/>
                <a:ea typeface="Arial"/>
                <a:cs typeface="Arial"/>
                <a:sym typeface="Arial"/>
              </a:rPr>
              <a:t>Our Vision is to create an environment of student centered learning through collaboration, critical thinking, creativity and communication among peers by integrating various technology resources across all content areas in order to enhance the overall learning experiences at Green Hope Elementary School.</a:t>
            </a:r>
          </a:p>
        </p:txBody>
      </p:sp>
      <p:sp>
        <p:nvSpPr>
          <p:cNvPr id="75" name="Shape 75"/>
          <p:cNvSpPr txBox="1"/>
          <p:nvPr/>
        </p:nvSpPr>
        <p:spPr>
          <a:xfrm>
            <a:off x="2137225" y="4357575"/>
            <a:ext cx="5030100" cy="586800"/>
          </a:xfrm>
          <a:prstGeom prst="rect">
            <a:avLst/>
          </a:prstGeom>
          <a:noFill/>
          <a:ln>
            <a:noFill/>
          </a:ln>
        </p:spPr>
        <p:txBody>
          <a:bodyPr lIns="91425" tIns="91425" rIns="91425" bIns="91425" anchor="t" anchorCtr="0">
            <a:noAutofit/>
          </a:bodyPr>
          <a:lstStyle/>
          <a:p>
            <a:pPr lvl="0" rtl="0">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sz="4800"/>
              <a:t>Why BYOD?</a:t>
            </a:r>
          </a:p>
        </p:txBody>
      </p:sp>
      <p:sp>
        <p:nvSpPr>
          <p:cNvPr id="81" name="Shape 81"/>
          <p:cNvSpPr txBox="1">
            <a:spLocks noGrp="1"/>
          </p:cNvSpPr>
          <p:nvPr>
            <p:ph type="body" idx="1"/>
          </p:nvPr>
        </p:nvSpPr>
        <p:spPr>
          <a:xfrm>
            <a:off x="311700" y="2702375"/>
            <a:ext cx="8520599" cy="2197799"/>
          </a:xfrm>
          <a:prstGeom prst="rect">
            <a:avLst/>
          </a:prstGeom>
        </p:spPr>
        <p:txBody>
          <a:bodyPr lIns="91425" tIns="91425" rIns="91425" bIns="91425" anchor="t" anchorCtr="0">
            <a:noAutofit/>
          </a:bodyPr>
          <a:lstStyle/>
          <a:p>
            <a:pPr lvl="0" algn="ctr">
              <a:spcBef>
                <a:spcPts val="0"/>
              </a:spcBef>
              <a:buNone/>
            </a:pPr>
            <a:r>
              <a:rPr lang="en" sz="3600"/>
              <a:t>Bring Your Own Device (BYOD) will provide personalized student access to a world of information.</a:t>
            </a:r>
          </a:p>
        </p:txBody>
      </p:sp>
      <p:pic>
        <p:nvPicPr>
          <p:cNvPr id="82" name="Shape 82"/>
          <p:cNvPicPr preferRelativeResize="0"/>
          <p:nvPr/>
        </p:nvPicPr>
        <p:blipFill>
          <a:blip r:embed="rId3">
            <a:alphaModFix/>
          </a:blip>
          <a:stretch>
            <a:fillRect/>
          </a:stretch>
        </p:blipFill>
        <p:spPr>
          <a:xfrm>
            <a:off x="3907720" y="445020"/>
            <a:ext cx="2907374" cy="198145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What are the main reasons for BYOD?</a:t>
            </a:r>
          </a:p>
        </p:txBody>
      </p:sp>
      <p:sp>
        <p:nvSpPr>
          <p:cNvPr id="88" name="Shape 88"/>
          <p:cNvSpPr txBox="1">
            <a:spLocks noGrp="1"/>
          </p:cNvSpPr>
          <p:nvPr>
            <p:ph type="body" idx="1"/>
          </p:nvPr>
        </p:nvSpPr>
        <p:spPr>
          <a:xfrm>
            <a:off x="311700" y="1543450"/>
            <a:ext cx="8520599" cy="3025499"/>
          </a:xfrm>
          <a:prstGeom prst="rect">
            <a:avLst/>
          </a:prstGeom>
        </p:spPr>
        <p:txBody>
          <a:bodyPr lIns="91425" tIns="91425" rIns="91425" bIns="91425" anchor="t" anchorCtr="0">
            <a:noAutofit/>
          </a:bodyPr>
          <a:lstStyle/>
          <a:p>
            <a:pPr marL="457200" lvl="0" indent="-228600" rtl="0">
              <a:lnSpc>
                <a:spcPct val="142211"/>
              </a:lnSpc>
              <a:spcBef>
                <a:spcPts val="0"/>
              </a:spcBef>
              <a:spcAft>
                <a:spcPts val="1700"/>
              </a:spcAft>
            </a:pPr>
            <a:r>
              <a:rPr lang="en"/>
              <a:t>Student participation increases</a:t>
            </a:r>
          </a:p>
          <a:p>
            <a:pPr marL="457200" lvl="0" indent="-228600" rtl="0">
              <a:lnSpc>
                <a:spcPct val="142211"/>
              </a:lnSpc>
              <a:spcBef>
                <a:spcPts val="0"/>
              </a:spcBef>
              <a:spcAft>
                <a:spcPts val="1700"/>
              </a:spcAft>
            </a:pPr>
            <a:r>
              <a:rPr lang="en"/>
              <a:t>Provides differentiated instruction</a:t>
            </a:r>
          </a:p>
          <a:p>
            <a:pPr marL="457200" lvl="0" indent="-228600" rtl="0">
              <a:lnSpc>
                <a:spcPct val="142211"/>
              </a:lnSpc>
              <a:spcBef>
                <a:spcPts val="0"/>
              </a:spcBef>
              <a:spcAft>
                <a:spcPts val="1700"/>
              </a:spcAft>
            </a:pPr>
            <a:r>
              <a:rPr lang="en"/>
              <a:t>Student is familiar with and can customize their own device</a:t>
            </a:r>
          </a:p>
          <a:p>
            <a:pPr marL="457200" lvl="0" indent="-228600" rtl="0">
              <a:lnSpc>
                <a:spcPct val="142211"/>
              </a:lnSpc>
              <a:spcBef>
                <a:spcPts val="0"/>
              </a:spcBef>
              <a:spcAft>
                <a:spcPts val="1700"/>
              </a:spcAft>
            </a:pPr>
            <a:r>
              <a:rPr lang="en"/>
              <a:t>Learning becomes student driven</a:t>
            </a:r>
          </a:p>
          <a:p>
            <a:pPr marL="457200" lvl="0" indent="-228600" rtl="0">
              <a:lnSpc>
                <a:spcPct val="142211"/>
              </a:lnSpc>
              <a:spcBef>
                <a:spcPts val="0"/>
              </a:spcBef>
              <a:spcAft>
                <a:spcPts val="1700"/>
              </a:spcAft>
            </a:pPr>
            <a:r>
              <a:rPr lang="en"/>
              <a:t>Collaboration and communication increase</a:t>
            </a:r>
          </a:p>
          <a:p>
            <a:pPr marL="457200" lvl="0" indent="-228600" rtl="0">
              <a:lnSpc>
                <a:spcPct val="142211"/>
              </a:lnSpc>
              <a:spcBef>
                <a:spcPts val="0"/>
              </a:spcBef>
              <a:spcAft>
                <a:spcPts val="1700"/>
              </a:spcAft>
            </a:pPr>
            <a:r>
              <a:rPr lang="en"/>
              <a:t>Allows more devices than what the school can provide, students without a device can use those provided by WCPSS.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10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10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1000"/>
                                        <p:tgtEl>
                                          <p:spTgt spid="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Effect transition="in" filter="fade">
                                      <p:cBhvr>
                                        <p:cTn id="22" dur="1000"/>
                                        <p:tgtEl>
                                          <p:spTgt spid="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8">
                                            <p:txEl>
                                              <p:pRg st="4" end="4"/>
                                            </p:txEl>
                                          </p:spTgt>
                                        </p:tgtEl>
                                        <p:attrNameLst>
                                          <p:attrName>style.visibility</p:attrName>
                                        </p:attrNameLst>
                                      </p:cBhvr>
                                      <p:to>
                                        <p:strVal val="visible"/>
                                      </p:to>
                                    </p:set>
                                    <p:animEffect transition="in" filter="fade">
                                      <p:cBhvr>
                                        <p:cTn id="27" dur="1000"/>
                                        <p:tgtEl>
                                          <p:spTgt spid="8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8">
                                            <p:txEl>
                                              <p:pRg st="5" end="5"/>
                                            </p:txEl>
                                          </p:spTgt>
                                        </p:tgtEl>
                                        <p:attrNameLst>
                                          <p:attrName>style.visibility</p:attrName>
                                        </p:attrNameLst>
                                      </p:cBhvr>
                                      <p:to>
                                        <p:strVal val="visible"/>
                                      </p:to>
                                    </p:set>
                                    <p:animEffect transition="in" filter="fade">
                                      <p:cBhvr>
                                        <p:cTn id="32" dur="1000"/>
                                        <p:tgtEl>
                                          <p:spTgt spid="8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What about controlling where my child goes?</a:t>
            </a:r>
          </a:p>
        </p:txBody>
      </p:sp>
      <p:sp>
        <p:nvSpPr>
          <p:cNvPr id="94" name="Shape 94"/>
          <p:cNvSpPr txBox="1">
            <a:spLocks noGrp="1"/>
          </p:cNvSpPr>
          <p:nvPr>
            <p:ph type="body" idx="1"/>
          </p:nvPr>
        </p:nvSpPr>
        <p:spPr>
          <a:xfrm>
            <a:off x="311700" y="1428825"/>
            <a:ext cx="8520599" cy="3140100"/>
          </a:xfrm>
          <a:prstGeom prst="rect">
            <a:avLst/>
          </a:prstGeom>
        </p:spPr>
        <p:txBody>
          <a:bodyPr lIns="91425" tIns="91425" rIns="91425" bIns="91425" anchor="t" anchorCtr="0">
            <a:noAutofit/>
          </a:bodyPr>
          <a:lstStyle/>
          <a:p>
            <a:pPr marL="457200" lvl="0" indent="-228600" rtl="0">
              <a:lnSpc>
                <a:spcPct val="150000"/>
              </a:lnSpc>
              <a:spcBef>
                <a:spcPts val="0"/>
              </a:spcBef>
            </a:pPr>
            <a:r>
              <a:rPr lang="en"/>
              <a:t>There is a network dedicated just for the BYOD program.</a:t>
            </a:r>
          </a:p>
          <a:p>
            <a:pPr marL="457200" lvl="0" indent="-228600" rtl="0">
              <a:lnSpc>
                <a:spcPct val="150000"/>
              </a:lnSpc>
              <a:spcBef>
                <a:spcPts val="0"/>
              </a:spcBef>
            </a:pPr>
            <a:r>
              <a:rPr lang="en"/>
              <a:t>We have the same filters on our BYOD network as on our regular network.</a:t>
            </a:r>
          </a:p>
          <a:p>
            <a:pPr marL="457200" lvl="0" indent="-228600" rtl="0">
              <a:lnSpc>
                <a:spcPct val="150000"/>
              </a:lnSpc>
              <a:spcBef>
                <a:spcPts val="0"/>
              </a:spcBef>
            </a:pPr>
            <a:r>
              <a:rPr lang="en"/>
              <a:t>Parents should set restrictions on the device.</a:t>
            </a:r>
          </a:p>
          <a:p>
            <a:pPr marL="914400" lvl="1" indent="-228600" rtl="0">
              <a:lnSpc>
                <a:spcPct val="150000"/>
              </a:lnSpc>
              <a:spcBef>
                <a:spcPts val="0"/>
              </a:spcBef>
            </a:pPr>
            <a:r>
              <a:rPr lang="en"/>
              <a:t> </a:t>
            </a:r>
            <a:r>
              <a:rPr lang="en" i="1"/>
              <a:t>If you do not know how to do that, please ask for help!</a:t>
            </a:r>
          </a:p>
          <a:p>
            <a:pPr marL="457200" lvl="0" indent="-228600" rtl="0">
              <a:lnSpc>
                <a:spcPct val="150000"/>
              </a:lnSpc>
              <a:spcBef>
                <a:spcPts val="0"/>
              </a:spcBef>
            </a:pPr>
            <a:r>
              <a:rPr lang="en"/>
              <a:t>Students will be expected to follow the permission agreement/contract and SOAR at all times.</a:t>
            </a:r>
          </a:p>
          <a:p>
            <a:pPr marL="457200" lvl="0" indent="-228600">
              <a:lnSpc>
                <a:spcPct val="150000"/>
              </a:lnSpc>
              <a:spcBef>
                <a:spcPts val="0"/>
              </a:spcBef>
            </a:pPr>
            <a:r>
              <a:rPr lang="en"/>
              <a:t>Devices should be fully charged when brought to school.</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10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fade">
                                      <p:cBhvr>
                                        <p:cTn id="12" dur="10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fade">
                                      <p:cBhvr>
                                        <p:cTn id="17" dur="10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transition="in" filter="fade">
                                      <p:cBhvr>
                                        <p:cTn id="22" dur="10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4">
                                            <p:txEl>
                                              <p:pRg st="4" end="4"/>
                                            </p:txEl>
                                          </p:spTgt>
                                        </p:tgtEl>
                                        <p:attrNameLst>
                                          <p:attrName>style.visibility</p:attrName>
                                        </p:attrNameLst>
                                      </p:cBhvr>
                                      <p:to>
                                        <p:strVal val="visible"/>
                                      </p:to>
                                    </p:set>
                                    <p:animEffect transition="in" filter="fade">
                                      <p:cBhvr>
                                        <p:cTn id="27" dur="1000"/>
                                        <p:tgtEl>
                                          <p:spTgt spid="9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4">
                                            <p:txEl>
                                              <p:pRg st="5" end="5"/>
                                            </p:txEl>
                                          </p:spTgt>
                                        </p:tgtEl>
                                        <p:attrNameLst>
                                          <p:attrName>style.visibility</p:attrName>
                                        </p:attrNameLst>
                                      </p:cBhvr>
                                      <p:to>
                                        <p:strVal val="visible"/>
                                      </p:to>
                                    </p:set>
                                    <p:animEffect transition="in" filter="fade">
                                      <p:cBhvr>
                                        <p:cTn id="32" dur="1000"/>
                                        <p:tgtEl>
                                          <p:spTgt spid="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rtl="0">
              <a:spcBef>
                <a:spcPts val="0"/>
              </a:spcBef>
              <a:buNone/>
            </a:pPr>
            <a:r>
              <a:rPr lang="en"/>
              <a:t>What if I’m worried about damage?</a:t>
            </a:r>
          </a:p>
        </p:txBody>
      </p:sp>
      <p:sp>
        <p:nvSpPr>
          <p:cNvPr id="100" name="Shape 100"/>
          <p:cNvSpPr txBox="1">
            <a:spLocks noGrp="1"/>
          </p:cNvSpPr>
          <p:nvPr>
            <p:ph type="body" idx="1"/>
          </p:nvPr>
        </p:nvSpPr>
        <p:spPr>
          <a:xfrm>
            <a:off x="311700" y="1428825"/>
            <a:ext cx="8520600" cy="3583800"/>
          </a:xfrm>
          <a:prstGeom prst="rect">
            <a:avLst/>
          </a:prstGeom>
        </p:spPr>
        <p:txBody>
          <a:bodyPr lIns="91425" tIns="91425" rIns="91425" bIns="91425" anchor="t" anchorCtr="0">
            <a:noAutofit/>
          </a:bodyPr>
          <a:lstStyle/>
          <a:p>
            <a:pPr marL="457200" lvl="0" indent="-228600" rtl="0">
              <a:lnSpc>
                <a:spcPct val="150000"/>
              </a:lnSpc>
              <a:spcBef>
                <a:spcPts val="0"/>
              </a:spcBef>
            </a:pPr>
            <a:r>
              <a:rPr lang="en"/>
              <a:t>WCPSS and GHE teachers and staff are NOT responsible for lost, stolen or damaged devices.</a:t>
            </a:r>
          </a:p>
          <a:p>
            <a:pPr marL="457200" lvl="0" indent="-228600" rtl="0">
              <a:lnSpc>
                <a:spcPct val="150000"/>
              </a:lnSpc>
              <a:spcBef>
                <a:spcPts val="0"/>
              </a:spcBef>
            </a:pPr>
            <a:r>
              <a:rPr lang="en"/>
              <a:t>Teachers will make every effort to encourage responsible handling of personal devices.</a:t>
            </a:r>
          </a:p>
          <a:p>
            <a:pPr marL="457200" lvl="0" indent="-228600" rtl="0">
              <a:lnSpc>
                <a:spcPct val="150000"/>
              </a:lnSpc>
              <a:spcBef>
                <a:spcPts val="0"/>
              </a:spcBef>
            </a:pPr>
            <a:r>
              <a:rPr lang="en"/>
              <a:t>Devices should be in some kind of protective case - especially when transported to and from school.</a:t>
            </a:r>
          </a:p>
          <a:p>
            <a:pPr marL="457200" lvl="0" indent="-228600" rtl="0">
              <a:lnSpc>
                <a:spcPct val="150000"/>
              </a:lnSpc>
              <a:spcBef>
                <a:spcPts val="0"/>
              </a:spcBef>
            </a:pPr>
            <a:r>
              <a:rPr lang="en"/>
              <a:t>Devices will not be handled by ANYONE other than your child. Staff and other students are to follow the “Hands Off” policy at all times.</a:t>
            </a:r>
          </a:p>
          <a:p>
            <a:pPr lvl="0" rtl="0">
              <a:lnSpc>
                <a:spcPct val="150000"/>
              </a:lnSpc>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Effect transition="in" filter="fade">
                                      <p:cBhvr>
                                        <p:cTn id="7" dur="1000"/>
                                        <p:tgtEl>
                                          <p:spTgt spid="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0">
                                            <p:txEl>
                                              <p:pRg st="1" end="1"/>
                                            </p:txEl>
                                          </p:spTgt>
                                        </p:tgtEl>
                                        <p:attrNameLst>
                                          <p:attrName>style.visibility</p:attrName>
                                        </p:attrNameLst>
                                      </p:cBhvr>
                                      <p:to>
                                        <p:strVal val="visible"/>
                                      </p:to>
                                    </p:set>
                                    <p:animEffect transition="in" filter="fade">
                                      <p:cBhvr>
                                        <p:cTn id="12" dur="1000"/>
                                        <p:tgtEl>
                                          <p:spTgt spid="1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0">
                                            <p:txEl>
                                              <p:pRg st="2" end="2"/>
                                            </p:txEl>
                                          </p:spTgt>
                                        </p:tgtEl>
                                        <p:attrNameLst>
                                          <p:attrName>style.visibility</p:attrName>
                                        </p:attrNameLst>
                                      </p:cBhvr>
                                      <p:to>
                                        <p:strVal val="visible"/>
                                      </p:to>
                                    </p:set>
                                    <p:animEffect transition="in" filter="fade">
                                      <p:cBhvr>
                                        <p:cTn id="17" dur="1000"/>
                                        <p:tgtEl>
                                          <p:spTgt spid="1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0">
                                            <p:txEl>
                                              <p:pRg st="3" end="3"/>
                                            </p:txEl>
                                          </p:spTgt>
                                        </p:tgtEl>
                                        <p:attrNameLst>
                                          <p:attrName>style.visibility</p:attrName>
                                        </p:attrNameLst>
                                      </p:cBhvr>
                                      <p:to>
                                        <p:strVal val="visible"/>
                                      </p:to>
                                    </p:set>
                                    <p:animEffect transition="in" filter="fade">
                                      <p:cBhvr>
                                        <p:cTn id="22" dur="1000"/>
                                        <p:tgtEl>
                                          <p:spTgt spid="1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0">
                                            <p:txEl>
                                              <p:pRg st="4" end="4"/>
                                            </p:txEl>
                                          </p:spTgt>
                                        </p:tgtEl>
                                        <p:attrNameLst>
                                          <p:attrName>style.visibility</p:attrName>
                                        </p:attrNameLst>
                                      </p:cBhvr>
                                      <p:to>
                                        <p:strVal val="visible"/>
                                      </p:to>
                                    </p:set>
                                    <p:animEffect transition="in" filter="fade">
                                      <p:cBhvr>
                                        <p:cTn id="27" dur="10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rtl="0">
              <a:spcBef>
                <a:spcPts val="0"/>
              </a:spcBef>
              <a:buNone/>
            </a:pPr>
            <a:r>
              <a:rPr lang="en"/>
              <a:t>What if I’m worried about theft?</a:t>
            </a:r>
          </a:p>
        </p:txBody>
      </p:sp>
      <p:sp>
        <p:nvSpPr>
          <p:cNvPr id="106" name="Shape 106"/>
          <p:cNvSpPr txBox="1">
            <a:spLocks noGrp="1"/>
          </p:cNvSpPr>
          <p:nvPr>
            <p:ph type="body" idx="1"/>
          </p:nvPr>
        </p:nvSpPr>
        <p:spPr>
          <a:xfrm>
            <a:off x="311700" y="1152425"/>
            <a:ext cx="8520599" cy="3676800"/>
          </a:xfrm>
          <a:prstGeom prst="rect">
            <a:avLst/>
          </a:prstGeom>
        </p:spPr>
        <p:txBody>
          <a:bodyPr lIns="91425" tIns="91425" rIns="91425" bIns="91425" anchor="t" anchorCtr="0">
            <a:noAutofit/>
          </a:bodyPr>
          <a:lstStyle/>
          <a:p>
            <a:pPr marL="457200" lvl="0" indent="-228600" rtl="0">
              <a:lnSpc>
                <a:spcPct val="150000"/>
              </a:lnSpc>
              <a:spcBef>
                <a:spcPts val="0"/>
              </a:spcBef>
            </a:pPr>
            <a:r>
              <a:rPr lang="en"/>
              <a:t>Devices are to remain in the student’s backpack or carrying bag when not in the classroom and taken home every day.</a:t>
            </a:r>
          </a:p>
          <a:p>
            <a:pPr marL="457200" lvl="0" indent="-228600" rtl="0">
              <a:lnSpc>
                <a:spcPct val="150000"/>
              </a:lnSpc>
              <a:spcBef>
                <a:spcPts val="0"/>
              </a:spcBef>
            </a:pPr>
            <a:r>
              <a:rPr lang="en"/>
              <a:t>Once in the classroom, devices will be kept on or in the student’s desk, in a backpack, or in a teacher spot depending on the class activities that day.</a:t>
            </a:r>
          </a:p>
          <a:p>
            <a:pPr marL="457200" lvl="0" indent="-228600" rtl="0">
              <a:lnSpc>
                <a:spcPct val="150000"/>
              </a:lnSpc>
              <a:spcBef>
                <a:spcPts val="0"/>
              </a:spcBef>
            </a:pPr>
            <a:r>
              <a:rPr lang="en"/>
              <a:t>Parents should discuss the importance of personal responsibility with their child.</a:t>
            </a:r>
          </a:p>
          <a:p>
            <a:pPr marL="457200" lvl="0" indent="-228600" rtl="0">
              <a:lnSpc>
                <a:spcPct val="150000"/>
              </a:lnSpc>
              <a:spcBef>
                <a:spcPts val="0"/>
              </a:spcBef>
            </a:pPr>
            <a:r>
              <a:rPr lang="en"/>
              <a:t>Find my iPad should be turned on. (Apple devices only).</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xEl>
                                              <p:pRg st="0" end="0"/>
                                            </p:txEl>
                                          </p:spTgt>
                                        </p:tgtEl>
                                        <p:attrNameLst>
                                          <p:attrName>style.visibility</p:attrName>
                                        </p:attrNameLst>
                                      </p:cBhvr>
                                      <p:to>
                                        <p:strVal val="visible"/>
                                      </p:to>
                                    </p:set>
                                    <p:animEffect transition="in" filter="fade">
                                      <p:cBhvr>
                                        <p:cTn id="7" dur="1000"/>
                                        <p:tgtEl>
                                          <p:spTgt spid="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6">
                                            <p:txEl>
                                              <p:pRg st="1" end="1"/>
                                            </p:txEl>
                                          </p:spTgt>
                                        </p:tgtEl>
                                        <p:attrNameLst>
                                          <p:attrName>style.visibility</p:attrName>
                                        </p:attrNameLst>
                                      </p:cBhvr>
                                      <p:to>
                                        <p:strVal val="visible"/>
                                      </p:to>
                                    </p:set>
                                    <p:animEffect transition="in" filter="fade">
                                      <p:cBhvr>
                                        <p:cTn id="12" dur="1000"/>
                                        <p:tgtEl>
                                          <p:spTgt spid="10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6">
                                            <p:txEl>
                                              <p:pRg st="2" end="2"/>
                                            </p:txEl>
                                          </p:spTgt>
                                        </p:tgtEl>
                                        <p:attrNameLst>
                                          <p:attrName>style.visibility</p:attrName>
                                        </p:attrNameLst>
                                      </p:cBhvr>
                                      <p:to>
                                        <p:strVal val="visible"/>
                                      </p:to>
                                    </p:set>
                                    <p:animEffect transition="in" filter="fade">
                                      <p:cBhvr>
                                        <p:cTn id="17" dur="1000"/>
                                        <p:tgtEl>
                                          <p:spTgt spid="1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6">
                                            <p:txEl>
                                              <p:pRg st="3" end="3"/>
                                            </p:txEl>
                                          </p:spTgt>
                                        </p:tgtEl>
                                        <p:attrNameLst>
                                          <p:attrName>style.visibility</p:attrName>
                                        </p:attrNameLst>
                                      </p:cBhvr>
                                      <p:to>
                                        <p:strVal val="visible"/>
                                      </p:to>
                                    </p:set>
                                    <p:animEffect transition="in" filter="fade">
                                      <p:cBhvr>
                                        <p:cTn id="22" dur="1000"/>
                                        <p:tgtEl>
                                          <p:spTgt spid="1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rtl="0">
              <a:spcBef>
                <a:spcPts val="0"/>
              </a:spcBef>
              <a:buNone/>
            </a:pPr>
            <a:r>
              <a:rPr lang="en"/>
              <a:t>What kinds of sites or apps can my child use?</a:t>
            </a:r>
          </a:p>
        </p:txBody>
      </p:sp>
      <p:sp>
        <p:nvSpPr>
          <p:cNvPr id="112" name="Shape 112"/>
          <p:cNvSpPr txBox="1">
            <a:spLocks noGrp="1"/>
          </p:cNvSpPr>
          <p:nvPr>
            <p:ph type="body" idx="1"/>
          </p:nvPr>
        </p:nvSpPr>
        <p:spPr>
          <a:xfrm>
            <a:off x="311700" y="1428825"/>
            <a:ext cx="8520599" cy="3400499"/>
          </a:xfrm>
          <a:prstGeom prst="rect">
            <a:avLst/>
          </a:prstGeom>
        </p:spPr>
        <p:txBody>
          <a:bodyPr lIns="91425" tIns="91425" rIns="91425" bIns="91425" anchor="t" anchorCtr="0">
            <a:noAutofit/>
          </a:bodyPr>
          <a:lstStyle/>
          <a:p>
            <a:pPr marL="457200" lvl="0" indent="-228600" rtl="0">
              <a:lnSpc>
                <a:spcPct val="150000"/>
              </a:lnSpc>
              <a:spcBef>
                <a:spcPts val="0"/>
              </a:spcBef>
            </a:pPr>
            <a:r>
              <a:rPr lang="en"/>
              <a:t>Only school approved apps and websites may be used on a personal device. (A list of these is on the website under Student Links).</a:t>
            </a:r>
          </a:p>
          <a:p>
            <a:pPr marL="457200" lvl="0" indent="-228600" rtl="0">
              <a:lnSpc>
                <a:spcPct val="150000"/>
              </a:lnSpc>
              <a:spcBef>
                <a:spcPts val="0"/>
              </a:spcBef>
            </a:pPr>
            <a:r>
              <a:rPr lang="en"/>
              <a:t>Students are expected to stay on task per the Student/Parent agreement.</a:t>
            </a:r>
          </a:p>
          <a:p>
            <a:pPr marL="457200" lvl="0" indent="-228600" rtl="0">
              <a:lnSpc>
                <a:spcPct val="150000"/>
              </a:lnSpc>
              <a:spcBef>
                <a:spcPts val="0"/>
              </a:spcBef>
            </a:pPr>
            <a:r>
              <a:rPr lang="en"/>
              <a:t>NO TEXTING or INSTANT MESSAGING is allowed - not even between parent and child.</a:t>
            </a:r>
          </a:p>
          <a:p>
            <a:pPr marL="457200" lvl="0" indent="-228600" rtl="0">
              <a:lnSpc>
                <a:spcPct val="150000"/>
              </a:lnSpc>
              <a:spcBef>
                <a:spcPts val="0"/>
              </a:spcBef>
            </a:pPr>
            <a:r>
              <a:rPr lang="en"/>
              <a:t>Students may not print. All sharing of documents will be virtual through Google Drive and WCPSS student email.</a:t>
            </a:r>
          </a:p>
          <a:p>
            <a:pPr marL="457200" lvl="0" indent="-228600" rtl="0">
              <a:lnSpc>
                <a:spcPct val="150000"/>
              </a:lnSpc>
              <a:spcBef>
                <a:spcPts val="0"/>
              </a:spcBef>
            </a:pPr>
            <a:r>
              <a:rPr lang="en"/>
              <a:t>Games will be teacher led and based on curriculum.</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animEffect transition="in" filter="fade">
                                      <p:cBhvr>
                                        <p:cTn id="7" dur="1000"/>
                                        <p:tgtEl>
                                          <p:spTgt spid="1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
                                            <p:txEl>
                                              <p:pRg st="1" end="1"/>
                                            </p:txEl>
                                          </p:spTgt>
                                        </p:tgtEl>
                                        <p:attrNameLst>
                                          <p:attrName>style.visibility</p:attrName>
                                        </p:attrNameLst>
                                      </p:cBhvr>
                                      <p:to>
                                        <p:strVal val="visible"/>
                                      </p:to>
                                    </p:set>
                                    <p:animEffect transition="in" filter="fade">
                                      <p:cBhvr>
                                        <p:cTn id="12" dur="1000"/>
                                        <p:tgtEl>
                                          <p:spTgt spid="1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
                                            <p:txEl>
                                              <p:pRg st="2" end="2"/>
                                            </p:txEl>
                                          </p:spTgt>
                                        </p:tgtEl>
                                        <p:attrNameLst>
                                          <p:attrName>style.visibility</p:attrName>
                                        </p:attrNameLst>
                                      </p:cBhvr>
                                      <p:to>
                                        <p:strVal val="visible"/>
                                      </p:to>
                                    </p:set>
                                    <p:animEffect transition="in" filter="fade">
                                      <p:cBhvr>
                                        <p:cTn id="17" dur="1000"/>
                                        <p:tgtEl>
                                          <p:spTgt spid="1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2">
                                            <p:txEl>
                                              <p:pRg st="3" end="3"/>
                                            </p:txEl>
                                          </p:spTgt>
                                        </p:tgtEl>
                                        <p:attrNameLst>
                                          <p:attrName>style.visibility</p:attrName>
                                        </p:attrNameLst>
                                      </p:cBhvr>
                                      <p:to>
                                        <p:strVal val="visible"/>
                                      </p:to>
                                    </p:set>
                                    <p:animEffect transition="in" filter="fade">
                                      <p:cBhvr>
                                        <p:cTn id="22" dur="1000"/>
                                        <p:tgtEl>
                                          <p:spTgt spid="1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
                                            <p:txEl>
                                              <p:pRg st="4" end="4"/>
                                            </p:txEl>
                                          </p:spTgt>
                                        </p:tgtEl>
                                        <p:attrNameLst>
                                          <p:attrName>style.visibility</p:attrName>
                                        </p:attrNameLst>
                                      </p:cBhvr>
                                      <p:to>
                                        <p:strVal val="visible"/>
                                      </p:to>
                                    </p:set>
                                    <p:animEffect transition="in" filter="fade">
                                      <p:cBhvr>
                                        <p:cTn id="27" dur="1000"/>
                                        <p:tgtEl>
                                          <p:spTgt spid="1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rtl="0">
              <a:spcBef>
                <a:spcPts val="0"/>
              </a:spcBef>
              <a:buNone/>
            </a:pPr>
            <a:r>
              <a:rPr lang="en"/>
              <a:t>How do I know what device to bring/buy?</a:t>
            </a:r>
          </a:p>
        </p:txBody>
      </p:sp>
      <p:sp>
        <p:nvSpPr>
          <p:cNvPr id="118" name="Shape 118"/>
          <p:cNvSpPr txBox="1">
            <a:spLocks noGrp="1"/>
          </p:cNvSpPr>
          <p:nvPr>
            <p:ph type="body" idx="1"/>
          </p:nvPr>
        </p:nvSpPr>
        <p:spPr>
          <a:xfrm>
            <a:off x="311700" y="1454300"/>
            <a:ext cx="8520599" cy="2738400"/>
          </a:xfrm>
          <a:prstGeom prst="rect">
            <a:avLst/>
          </a:prstGeom>
        </p:spPr>
        <p:txBody>
          <a:bodyPr lIns="91425" tIns="91425" rIns="91425" bIns="91425" anchor="t" anchorCtr="0">
            <a:noAutofit/>
          </a:bodyPr>
          <a:lstStyle/>
          <a:p>
            <a:pPr marL="457200" lvl="0" indent="-228600" rtl="0">
              <a:lnSpc>
                <a:spcPct val="150000"/>
              </a:lnSpc>
              <a:spcBef>
                <a:spcPts val="0"/>
              </a:spcBef>
            </a:pPr>
            <a:r>
              <a:rPr lang="en"/>
              <a:t>Any type of device that is able to connect to the Internet (cell phone with call service turned off, tablet, iPod, iPad, laptop, Nook or eReader)</a:t>
            </a:r>
          </a:p>
          <a:p>
            <a:pPr lvl="0" rtl="0">
              <a:lnSpc>
                <a:spcPct val="150000"/>
              </a:lnSpc>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937</Words>
  <Application>Microsoft Office PowerPoint</Application>
  <PresentationFormat>On-screen Show (16:9)</PresentationFormat>
  <Paragraphs>82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PT Sans Narrow</vt:lpstr>
      <vt:lpstr>Open Sans</vt:lpstr>
      <vt:lpstr>Arial</vt:lpstr>
      <vt:lpstr>tropic</vt:lpstr>
      <vt:lpstr>BYOD at GHES</vt:lpstr>
      <vt:lpstr>Vision Statement</vt:lpstr>
      <vt:lpstr>Why BYOD?</vt:lpstr>
      <vt:lpstr>What are the main reasons for BYOD?</vt:lpstr>
      <vt:lpstr>What about controlling where my child goes?</vt:lpstr>
      <vt:lpstr>What if I’m worried about damage?</vt:lpstr>
      <vt:lpstr>What if I’m worried about theft?</vt:lpstr>
      <vt:lpstr>What kinds of sites or apps can my child use?</vt:lpstr>
      <vt:lpstr>How do I know what device to bring/buy?</vt:lpstr>
      <vt:lpstr>When does this program start?</vt:lpstr>
      <vt:lpstr>Safety First...Show Self Control!</vt:lpstr>
      <vt:lpstr>Only Your Best...Own a Positive Attitude! Set a good example for others!</vt:lpstr>
      <vt:lpstr>Act Responsibility...take good care of your device at all times!</vt:lpstr>
      <vt:lpstr>Respect Everyone...yourself, others and our environment!</vt:lpstr>
      <vt:lpstr>Connecting to Wake BYOD WiFi</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BYOD at GHES</dc:title>
  <dc:creator>Jacqueline Seigel</dc:creator>
  <cp:lastModifiedBy>Jacqueline Seigel</cp:lastModifiedBy>
  <cp:revision>1</cp:revision>
  <dcterms:modified xsi:type="dcterms:W3CDTF">2016-04-07T18:52:59Z</dcterms:modified>
</cp:coreProperties>
</file>